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4"/>
    <p:sldMasterId id="2147483684" r:id="rId5"/>
  </p:sldMasterIdLst>
  <p:notesMasterIdLst>
    <p:notesMasterId r:id="rId29"/>
  </p:notesMasterIdLst>
  <p:sldIdLst>
    <p:sldId id="256" r:id="rId6"/>
    <p:sldId id="2895" r:id="rId7"/>
    <p:sldId id="2896" r:id="rId8"/>
    <p:sldId id="2898" r:id="rId9"/>
    <p:sldId id="2899" r:id="rId10"/>
    <p:sldId id="2900" r:id="rId11"/>
    <p:sldId id="2901" r:id="rId12"/>
    <p:sldId id="2377" r:id="rId13"/>
    <p:sldId id="2928" r:id="rId14"/>
    <p:sldId id="2927" r:id="rId15"/>
    <p:sldId id="2929" r:id="rId16"/>
    <p:sldId id="2381" r:id="rId17"/>
    <p:sldId id="2930" r:id="rId18"/>
    <p:sldId id="2931" r:id="rId19"/>
    <p:sldId id="3016" r:id="rId20"/>
    <p:sldId id="2932" r:id="rId21"/>
    <p:sldId id="2385" r:id="rId22"/>
    <p:sldId id="3011" r:id="rId23"/>
    <p:sldId id="3012" r:id="rId24"/>
    <p:sldId id="3013" r:id="rId25"/>
    <p:sldId id="3014" r:id="rId26"/>
    <p:sldId id="3010" r:id="rId27"/>
    <p:sldId id="301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814"/>
    <a:srgbClr val="4F96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12F93-60AB-4028-AEC2-62B26D6237CF}" type="datetimeFigureOut">
              <a:rPr lang="en-CA" smtClean="0"/>
              <a:t>2023-04-12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EC831E-E42F-4C0D-A7F6-FACED73F7B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8496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C98123-E856-6AEF-0AD4-8D3C66129F30}"/>
              </a:ext>
            </a:extLst>
          </p:cNvPr>
          <p:cNvSpPr/>
          <p:nvPr userDrawn="1"/>
        </p:nvSpPr>
        <p:spPr>
          <a:xfrm>
            <a:off x="0" y="6397892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788273-29AD-9C6D-CC19-34875C8CB506}"/>
              </a:ext>
            </a:extLst>
          </p:cNvPr>
          <p:cNvSpPr/>
          <p:nvPr userDrawn="1"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</p:spPr>
        <p:txBody>
          <a:bodyPr lIns="91440" rIns="91440" anchor="t">
            <a:normAutofit/>
          </a:bodyPr>
          <a:lstStyle>
            <a:lvl1pPr marL="0" indent="0" algn="l">
              <a:buNone/>
              <a:defRPr kumimoji="0" lang="en-US" sz="20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Dagny OT" panose="020B0504020201020104" pitchFamily="34" charset="77"/>
                <a:ea typeface="+mn-ea"/>
                <a:cs typeface="+mn-cs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marL="0" marR="0" lvl="0" indent="0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AB833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subtitle style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25B402A-8ED6-3826-CFB8-6DEDEB8088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892CA81C-950C-F6AC-8696-738522DA7E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3187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AEBC84E-F7FE-49E1-85EF-E1225CA7A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B7B456-5E90-A627-07B4-77C34B624C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7185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525903F-F1BF-316F-20FA-064975B4A5BD}"/>
              </a:ext>
            </a:extLst>
          </p:cNvPr>
          <p:cNvSpPr/>
          <p:nvPr userDrawn="1"/>
        </p:nvSpPr>
        <p:spPr>
          <a:xfrm>
            <a:off x="0" y="6397892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060E0B-96D3-D04F-E35B-EAC4697C9CCB}"/>
              </a:ext>
            </a:extLst>
          </p:cNvPr>
          <p:cNvSpPr/>
          <p:nvPr userDrawn="1"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  <a:prstGeom prst="rect">
            <a:avLst/>
          </a:prstGeo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75666F0-95E3-8A45-B66C-63179EE27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411510D-6D03-8E09-DF7F-BDD5C66DD5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8668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52755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Myriad Pro Light" panose="020B04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336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017690"/>
            <a:ext cx="10058400" cy="3851404"/>
          </a:xfrm>
          <a:prstGeom prst="rect">
            <a:avLst/>
          </a:prstGeom>
        </p:spPr>
        <p:txBody>
          <a:bodyPr anchor="ctr"/>
          <a:lstStyle>
            <a:lvl1pPr algn="just">
              <a:lnSpc>
                <a:spcPct val="100000"/>
              </a:lnSpc>
              <a:spcBef>
                <a:spcPts val="2000"/>
              </a:spcBef>
              <a:defRPr/>
            </a:lvl1pPr>
            <a:lvl2pPr algn="just">
              <a:lnSpc>
                <a:spcPct val="100000"/>
              </a:lnSpc>
              <a:defRPr/>
            </a:lvl2pPr>
            <a:lvl3pPr marL="384048" indent="0"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149D3F9-9E70-92D5-2919-58027D5F7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704EE021-727E-FBD7-B85D-D4FBDF507B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0353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1D089D1-F114-0D6B-38D4-E1EB492D9B47}"/>
              </a:ext>
            </a:extLst>
          </p:cNvPr>
          <p:cNvSpPr/>
          <p:nvPr userDrawn="1"/>
        </p:nvSpPr>
        <p:spPr>
          <a:xfrm>
            <a:off x="0" y="6397892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DE04C7-4EF4-3DD7-7F1F-0AF638190380}"/>
              </a:ext>
            </a:extLst>
          </p:cNvPr>
          <p:cNvSpPr/>
          <p:nvPr userDrawn="1"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kumimoji="0" lang="en-US" sz="2000" b="0" i="0" u="none" strike="noStrike" kern="1200" cap="all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Dagny OT" panose="020B0504020201020104" pitchFamily="34" charset="77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AB833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A4C97006-5205-04DD-9853-401FC4D38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591A724A-213A-94F4-ED9E-147A8B015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76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2000518"/>
            <a:ext cx="4937760" cy="3868576"/>
          </a:xfrm>
          <a:prstGeom prst="rect">
            <a:avLst/>
          </a:prstGeom>
        </p:spPr>
        <p:txBody>
          <a:bodyPr/>
          <a:lstStyle>
            <a:lvl3pPr marL="384048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2000517"/>
            <a:ext cx="4937760" cy="3868577"/>
          </a:xfrm>
          <a:prstGeom prst="rect">
            <a:avLst/>
          </a:prstGeom>
        </p:spPr>
        <p:txBody>
          <a:bodyPr/>
          <a:lstStyle>
            <a:lvl3pPr marL="384048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91AF77EE-9172-F502-49D5-B7732546F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4005C065-3C56-B02A-832A-80D786A591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3825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kumimoji="0" lang="en-US" sz="2000" b="0" i="0" u="none" strike="noStrike" kern="1200" cap="all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Dagny OT" panose="020B0504020201020104" pitchFamily="34" charset="77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AB833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</p:spPr>
        <p:txBody>
          <a:bodyPr/>
          <a:lstStyle>
            <a:lvl3pPr marL="384048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</p:spPr>
        <p:txBody>
          <a:bodyPr lIns="91440" rIns="91440" anchor="ctr">
            <a:normAutofit/>
          </a:bodyPr>
          <a:lstStyle>
            <a:lvl1pPr marL="0" indent="0">
              <a:buNone/>
              <a:defRPr kumimoji="0" lang="en-US" sz="2000" b="0" i="0" u="none" strike="noStrike" kern="1200" cap="all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Dagny OT" panose="020B0504020201020104" pitchFamily="34" charset="77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18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AB833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</p:spPr>
        <p:txBody>
          <a:bodyPr/>
          <a:lstStyle>
            <a:lvl3pPr marL="384048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36F504BC-C63C-E020-5187-BC4E436BE8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1E8B2EC4-2F3E-76C4-8645-9E56EF6AC813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172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390FC5-1BD7-7E10-5911-8E4A521688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E1C5639-E75B-3D06-3613-2771C76A0A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7267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151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</p:spPr>
        <p:txBody>
          <a:bodyPr/>
          <a:lstStyle>
            <a:lvl3pPr marL="384048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</p:spPr>
        <p:txBody>
          <a:bodyPr lIns="91440" rIns="91440" anchor="t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C7822AB-9DB4-7EB5-7562-E337A4D52D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10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723ED5C0-D3EB-69D9-C60F-D72B3AFAC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00F564C6-2ABB-D74D-1B9D-A155A0E338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6587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B1639E6-C71C-97F1-B2E4-2D8595333DD7}"/>
              </a:ext>
            </a:extLst>
          </p:cNvPr>
          <p:cNvSpPr/>
          <p:nvPr userDrawn="1"/>
        </p:nvSpPr>
        <p:spPr>
          <a:xfrm>
            <a:off x="0" y="6397892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7BC344-913E-DF1C-62CC-4284B44741D9}"/>
              </a:ext>
            </a:extLst>
          </p:cNvPr>
          <p:cNvSpPr/>
          <p:nvPr userDrawn="1"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43966"/>
            <a:ext cx="10058400" cy="3825128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47427"/>
            <a:ext cx="3779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rgbClr val="FFFFFF"/>
                </a:solidFill>
                <a:latin typeface="Dagny OT" panose="020B0504020201020104" pitchFamily="34" charset="0"/>
              </a:defRPr>
            </a:lvl1pPr>
          </a:lstStyle>
          <a:p>
            <a:r>
              <a:rPr lang="en-US"/>
              <a:t>INTRODUCTION TO MACHINE LEARNING</a:t>
            </a: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4742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rgbClr val="FFFFFF"/>
                </a:solidFill>
                <a:latin typeface="Dagny OT" panose="020B0504020201020104" pitchFamily="34" charset="0"/>
              </a:defRPr>
            </a:lvl1pPr>
          </a:lstStyle>
          <a:p>
            <a:fld id="{4D63F5A6-AD82-4E1E-87F7-CE90DE510401}" type="slidenum">
              <a:rPr lang="en-CA" smtClean="0"/>
              <a:pPr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933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Dagny OT" panose="020B0504020201020104" pitchFamily="34" charset="0"/>
          <a:ea typeface="+mj-ea"/>
          <a:cs typeface="+mj-cs"/>
        </a:defRPr>
      </a:lvl1pPr>
    </p:titleStyle>
    <p:bodyStyle>
      <a:lvl1pPr marL="91440" indent="-91440" algn="just" defTabSz="914400" rtl="0" eaLnBrk="1" latinLnBrk="0" hangingPunct="1">
        <a:lnSpc>
          <a:spcPct val="100000"/>
        </a:lnSpc>
        <a:spcBef>
          <a:spcPts val="20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2"/>
          </a:solidFill>
          <a:latin typeface="Dagny OT" panose="020B0504020201020104" pitchFamily="34" charset="0"/>
          <a:ea typeface="+mn-ea"/>
          <a:cs typeface="+mn-cs"/>
        </a:defRPr>
      </a:lvl1pPr>
      <a:lvl2pPr marL="384048" indent="-182880" algn="just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Dagny OT" panose="020B0504020201020104" pitchFamily="34" charset="0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Dagny OT" panose="020B0504020201020104" pitchFamily="34" charset="0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Dagny OT" panose="020B0504020201020104" pitchFamily="34" charset="0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Dagny OT" panose="020B0504020201020104" pitchFamily="34" charset="0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t="-19000" b="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" y="4855335"/>
            <a:ext cx="12192000" cy="2015543"/>
          </a:xfrm>
          <a:prstGeom prst="rect">
            <a:avLst/>
          </a:prstGeom>
          <a:gradFill flip="none" rotWithShape="1">
            <a:gsLst>
              <a:gs pos="33000">
                <a:srgbClr val="97002D"/>
              </a:gs>
              <a:gs pos="100000">
                <a:srgbClr val="6F7268"/>
              </a:gs>
              <a:gs pos="45000">
                <a:srgbClr val="97002D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Myriad Pro Light" panose="020B0403030403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5795" y="5203065"/>
            <a:ext cx="1962392" cy="132118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43189" y="4726546"/>
            <a:ext cx="1854557" cy="257578"/>
          </a:xfrm>
          <a:prstGeom prst="rect">
            <a:avLst/>
          </a:prstGeom>
          <a:solidFill>
            <a:srgbClr val="970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Myriad Pro Light" panose="020B04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198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2400" b="1" i="0" u="none" strike="noStrike" kern="1200" baseline="0" smtClean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hapter/10.1007/978-3-319-07812-0_12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dblp.uni-trier.de/db/conf/icwsm/icwsm2012.html#CranshawSHS12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blp.uni-trier.de/db/conf/icwsm/icwsm2012.html#CranshawSHS12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ature.com/articles/ncomms5022" TargetMode="Externa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comms5022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319-07812-0_12" TargetMode="Externa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6000"/>
                <a:shade val="99000"/>
                <a:satMod val="140000"/>
              </a:schemeClr>
            </a:gs>
            <a:gs pos="65000">
              <a:schemeClr val="bg1">
                <a:tint val="100000"/>
                <a:shade val="80000"/>
                <a:satMod val="130000"/>
              </a:schemeClr>
            </a:gs>
            <a:gs pos="100000">
              <a:schemeClr val="bg1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7CBF7B04-5972-0D91-9337-09D468457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C3832C-BCDA-E3C3-CB00-3F27D7C5CA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Machine Learning Case Studies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479DEA-3B5C-761C-445F-28962B1ADE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400" b="1" dirty="0">
                <a:solidFill>
                  <a:srgbClr val="FFFFFF"/>
                </a:solidFill>
              </a:rPr>
              <a:t>P. Boily</a:t>
            </a:r>
            <a:r>
              <a:rPr lang="en-CA" sz="1400" dirty="0">
                <a:solidFill>
                  <a:srgbClr val="FFFFFF"/>
                </a:solidFill>
              </a:rPr>
              <a:t> | UNIVERSITY OF OTTAWA  |  FACULTY OF SCIENCE  |  DEPARTMENT OF MATHEMATICS AND STATISTICS</a:t>
            </a:r>
            <a:br>
              <a:rPr lang="en-CA" sz="1400" dirty="0">
                <a:solidFill>
                  <a:srgbClr val="FFFFFF"/>
                </a:solidFill>
              </a:rPr>
            </a:br>
            <a:r>
              <a:rPr lang="en-CA" sz="1400" dirty="0">
                <a:solidFill>
                  <a:srgbClr val="FFFFFF"/>
                </a:solidFill>
              </a:rPr>
              <a:t>DATA ACTION LAB  |  </a:t>
            </a:r>
            <a:r>
              <a:rPr lang="en-CA" sz="1400">
                <a:solidFill>
                  <a:srgbClr val="FFFFFF"/>
                </a:solidFill>
              </a:rPr>
              <a:t>IDLEWYLD ANALYTICS</a:t>
            </a:r>
            <a:endParaRPr lang="en-CA" sz="1400" dirty="0">
              <a:solidFill>
                <a:srgbClr val="FFFFFF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071767D-5FF7-4508-B8B7-BB60FF3AB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4E89C94-E462-4566-A15A-32835FD6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5F4A20-71FB-4A26-92E2-89DED4926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4285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10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B1C7F-CA06-DEEA-3A1A-A7C233A02C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0" y="731520"/>
            <a:ext cx="6550572" cy="5257800"/>
          </a:xfrm>
        </p:spPr>
        <p:txBody>
          <a:bodyPr/>
          <a:lstStyle/>
          <a:p>
            <a:r>
              <a:rPr lang="en-CA" b="1"/>
              <a:t>Methodology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CA" b="1">
                <a:effectLst/>
              </a:rPr>
              <a:t>data selection and separation:</a:t>
            </a:r>
            <a:r>
              <a:rPr lang="en-CA">
                <a:effectLst/>
              </a:rPr>
              <a:t> experts selected several hundred cases to audit and divided them into training, testing and validating sets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CA" b="1">
                <a:effectLst/>
              </a:rPr>
              <a:t>classification modeling</a:t>
            </a:r>
            <a:r>
              <a:rPr lang="en-CA">
                <a:effectLst/>
              </a:rPr>
              <a:t> using </a:t>
            </a:r>
            <a:r>
              <a:rPr lang="en-CA" err="1">
                <a:effectLst/>
              </a:rPr>
              <a:t>MultiBoosting</a:t>
            </a:r>
            <a:r>
              <a:rPr lang="en-CA">
                <a:effectLst/>
              </a:rPr>
              <a:t>, Naïve Bayes, C4.5 decision trees, multilayer </a:t>
            </a:r>
            <a:r>
              <a:rPr lang="en-CA" err="1">
                <a:effectLst/>
              </a:rPr>
              <a:t>perceptrons</a:t>
            </a:r>
            <a:r>
              <a:rPr lang="en-CA">
                <a:effectLst/>
              </a:rPr>
              <a:t>, support vector machines, etc</a:t>
            </a:r>
            <a:r>
              <a:rPr lang="en-CA"/>
              <a:t>.</a:t>
            </a:r>
            <a:endParaRPr lang="en-CA">
              <a:effectLst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en-CA" b="1">
                <a:effectLst/>
              </a:rPr>
              <a:t>evaluation of all models</a:t>
            </a:r>
            <a:r>
              <a:rPr lang="en-CA">
                <a:effectLst/>
              </a:rPr>
              <a:t> on the testing set – models performed poorly until the size of the business being audited was recognized to have an effect, leading to two separate tasks (large/small businesses).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CA" b="1">
                <a:effectLst/>
              </a:rPr>
              <a:t>model selection/validation</a:t>
            </a:r>
            <a:r>
              <a:rPr lang="en-CA">
                <a:effectLst/>
              </a:rPr>
              <a:t> compared the estimated accuracy between different classification model predictions and the actual field audits (</a:t>
            </a:r>
            <a:r>
              <a:rPr lang="en-CA" err="1">
                <a:effectLst/>
              </a:rPr>
              <a:t>MultiBoosting</a:t>
            </a:r>
            <a:r>
              <a:rPr lang="en-CA">
                <a:effectLst/>
              </a:rPr>
              <a:t> with Naïve Bayes was selected as the final model</a:t>
            </a:r>
            <a:r>
              <a:rPr lang="en-CA"/>
              <a:t>;</a:t>
            </a:r>
            <a:r>
              <a:rPr lang="en-CA">
                <a:effectLst/>
              </a:rPr>
              <a:t> suggesting improvements to increase audit efficiency).</a:t>
            </a:r>
          </a:p>
        </p:txBody>
      </p:sp>
    </p:spTree>
    <p:extLst>
      <p:ext uri="{BB962C8B-B14F-4D97-AF65-F5344CB8AC3E}">
        <p14:creationId xmlns:p14="http://schemas.microsoft.com/office/powerpoint/2010/main" val="328682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11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B1C7F-CA06-DEEA-3A1A-A7C233A02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Data</a:t>
            </a:r>
          </a:p>
          <a:p>
            <a:r>
              <a:rPr lang="en-CA"/>
              <a:t>Selected tax audit cases from 2004 to 2007, collected by the audit experts, which were split into training, testing and validation sets:</a:t>
            </a:r>
          </a:p>
          <a:p>
            <a:pPr lvl="1"/>
            <a:r>
              <a:rPr lang="en-CA"/>
              <a:t>the </a:t>
            </a:r>
            <a:r>
              <a:rPr lang="en-CA" b="1"/>
              <a:t>training data</a:t>
            </a:r>
            <a:r>
              <a:rPr lang="en-CA"/>
              <a:t> set consisted of </a:t>
            </a:r>
            <a:r>
              <a:rPr lang="en-CA" i="1"/>
              <a:t>Audit Plan General</a:t>
            </a:r>
            <a:r>
              <a:rPr lang="en-CA"/>
              <a:t> (APGEN) </a:t>
            </a:r>
            <a:r>
              <a:rPr lang="en-CA" i="1"/>
              <a:t>Use Tax</a:t>
            </a:r>
            <a:r>
              <a:rPr lang="en-CA"/>
              <a:t> audits and their results for the years 2004-2006</a:t>
            </a:r>
          </a:p>
          <a:p>
            <a:pPr lvl="1"/>
            <a:r>
              <a:rPr lang="en-CA"/>
              <a:t>the </a:t>
            </a:r>
            <a:r>
              <a:rPr lang="en-CA" b="1"/>
              <a:t>testing data</a:t>
            </a:r>
            <a:r>
              <a:rPr lang="en-CA"/>
              <a:t> consisted of APGEN Use Tax audits conducted in 2007 and was used to test or evaluate models (for Large and Smaller businesses) built on the training dataset</a:t>
            </a:r>
          </a:p>
          <a:p>
            <a:pPr lvl="1"/>
            <a:r>
              <a:rPr lang="en-CA"/>
              <a:t>while </a:t>
            </a:r>
            <a:r>
              <a:rPr lang="en-CA" b="1"/>
              <a:t>validation</a:t>
            </a:r>
            <a:r>
              <a:rPr lang="en-CA"/>
              <a:t> was assessed by actually conducting field audits on predictions made by models built on 2007 Use Tax return data processed in 2008.</a:t>
            </a:r>
          </a:p>
        </p:txBody>
      </p:sp>
    </p:spTree>
    <p:extLst>
      <p:ext uri="{BB962C8B-B14F-4D97-AF65-F5344CB8AC3E}">
        <p14:creationId xmlns:p14="http://schemas.microsoft.com/office/powerpoint/2010/main" val="3708415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pic>
        <p:nvPicPr>
          <p:cNvPr id="7" name="Content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908CEEBF-713F-B728-6D2E-8F5B260DD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708" y="739278"/>
            <a:ext cx="7030092" cy="556592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3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3552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13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B1C7F-CA06-DEEA-3A1A-A7C233A02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Strengths and Limitations of the Algorithms</a:t>
            </a:r>
          </a:p>
          <a:p>
            <a:pPr lvl="1"/>
            <a:r>
              <a:rPr lang="en-CA"/>
              <a:t>Naïve Bayes classification assumes independence of the features, which rarely occurs in real-world situations. This approach is also known to potentially introduce bias to classification schemes. In spite of this, classification models built using it have a successfully track record.</a:t>
            </a:r>
          </a:p>
          <a:p>
            <a:pPr lvl="1"/>
            <a:r>
              <a:rPr lang="en-CA" err="1"/>
              <a:t>MultiBoosting</a:t>
            </a:r>
            <a:r>
              <a:rPr lang="en-CA"/>
              <a:t> is an </a:t>
            </a:r>
            <a:r>
              <a:rPr lang="en-CA" b="1"/>
              <a:t>ensemble technique</a:t>
            </a:r>
            <a:r>
              <a:rPr lang="en-CA"/>
              <a:t> that uses committee (i.e. groups of classification models) and “group wisdom” to make predictions; unlike other ensemble techniques, it is different from other ensemble techniques in the sense that it forms a committee of sub-committees, which has a tendency to reduce both bias and variance of predictions.</a:t>
            </a:r>
          </a:p>
        </p:txBody>
      </p:sp>
    </p:spTree>
    <p:extLst>
      <p:ext uri="{BB962C8B-B14F-4D97-AF65-F5344CB8AC3E}">
        <p14:creationId xmlns:p14="http://schemas.microsoft.com/office/powerpoint/2010/main" val="3792292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14</a:t>
            </a:fld>
            <a:endParaRPr lang="en-CA"/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9A3B32A2-8255-0E08-B4F7-D8A109B87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621" y="253521"/>
            <a:ext cx="5670041" cy="619390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2C68EA-9A21-7AFF-8F2D-D0466F1762FC}"/>
              </a:ext>
            </a:extLst>
          </p:cNvPr>
          <p:cNvSpPr txBox="1"/>
          <p:nvPr/>
        </p:nvSpPr>
        <p:spPr>
          <a:xfrm>
            <a:off x="4211158" y="1414193"/>
            <a:ext cx="91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Dagny OT" panose="020B0504020201020104" pitchFamily="34" charset="77"/>
              </a:rPr>
              <a:t>APGEN Large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797B0-AE4A-2BB6-92B3-91A2F238B12F}"/>
              </a:ext>
            </a:extLst>
          </p:cNvPr>
          <p:cNvSpPr txBox="1"/>
          <p:nvPr/>
        </p:nvSpPr>
        <p:spPr>
          <a:xfrm>
            <a:off x="4211157" y="4474311"/>
            <a:ext cx="91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Dagny OT" panose="020B0504020201020104" pitchFamily="34" charset="77"/>
              </a:rPr>
              <a:t>APGEN Small</a:t>
            </a:r>
          </a:p>
        </p:txBody>
      </p:sp>
    </p:spTree>
    <p:extLst>
      <p:ext uri="{BB962C8B-B14F-4D97-AF65-F5344CB8AC3E}">
        <p14:creationId xmlns:p14="http://schemas.microsoft.com/office/powerpoint/2010/main" val="1344165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15</a:t>
            </a:fld>
            <a:endParaRPr lang="en-C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2C68EA-9A21-7AFF-8F2D-D0466F1762FC}"/>
              </a:ext>
            </a:extLst>
          </p:cNvPr>
          <p:cNvSpPr txBox="1"/>
          <p:nvPr/>
        </p:nvSpPr>
        <p:spPr>
          <a:xfrm>
            <a:off x="4211158" y="1414193"/>
            <a:ext cx="91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Dagny OT" panose="020B0504020201020104" pitchFamily="34" charset="77"/>
              </a:rPr>
              <a:t>APGEN Large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0797B0-AE4A-2BB6-92B3-91A2F238B12F}"/>
              </a:ext>
            </a:extLst>
          </p:cNvPr>
          <p:cNvSpPr txBox="1"/>
          <p:nvPr/>
        </p:nvSpPr>
        <p:spPr>
          <a:xfrm>
            <a:off x="4211157" y="4474311"/>
            <a:ext cx="917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Dagny OT" panose="020B0504020201020104" pitchFamily="34" charset="77"/>
              </a:rPr>
              <a:t>APGEN Small</a:t>
            </a:r>
          </a:p>
        </p:txBody>
      </p:sp>
      <p:pic>
        <p:nvPicPr>
          <p:cNvPr id="10" name="Content Placeholder 9" descr="Table&#10;&#10;Description automatically generated with medium confidence">
            <a:extLst>
              <a:ext uri="{FF2B5EF4-FFF2-40B4-BE49-F238E27FC236}">
                <a16:creationId xmlns:a16="http://schemas.microsoft.com/office/drawing/2014/main" id="{B3B4AE23-F415-41D8-04F8-A22257BD1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925" y="736884"/>
            <a:ext cx="6492875" cy="2000948"/>
          </a:xfrm>
        </p:spPr>
      </p:pic>
      <p:pic>
        <p:nvPicPr>
          <p:cNvPr id="12" name="Content Placeholder 9">
            <a:extLst>
              <a:ext uri="{FF2B5EF4-FFF2-40B4-BE49-F238E27FC236}">
                <a16:creationId xmlns:a16="http://schemas.microsoft.com/office/drawing/2014/main" id="{B430540C-29D0-F3C7-17DD-F6B948608A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7964" y="3813245"/>
            <a:ext cx="6492875" cy="196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788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16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B1C7F-CA06-DEEA-3A1A-A7C233A02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Take-Aways</a:t>
            </a:r>
          </a:p>
          <a:p>
            <a:pPr lvl="1"/>
            <a:r>
              <a:rPr lang="en-CA"/>
              <a:t>Many models were churned out before the team made a final selection. </a:t>
            </a:r>
          </a:p>
          <a:p>
            <a:pPr lvl="1"/>
            <a:r>
              <a:rPr lang="en-CA"/>
              <a:t>Past performance of a model family in a previous project can guide the selection, but remember the </a:t>
            </a:r>
            <a:r>
              <a:rPr lang="en-CA" i="1"/>
              <a:t>No Free Lunch (NFL) Theorem</a:t>
            </a:r>
            <a:r>
              <a:rPr lang="en-CA"/>
              <a:t>: nothing works best all the time!</a:t>
            </a:r>
          </a:p>
          <a:p>
            <a:pPr lvl="1"/>
            <a:r>
              <a:rPr lang="en-CA"/>
              <a:t>The feature selection process could very well require a number of visits to domain experts before the feature set yields promising results. </a:t>
            </a:r>
          </a:p>
          <a:p>
            <a:pPr lvl="1"/>
            <a:r>
              <a:rPr lang="en-CA"/>
              <a:t>Data analysis teams should seek out individuals with a good understand of both data and context. </a:t>
            </a:r>
          </a:p>
          <a:p>
            <a:pPr lvl="1"/>
            <a:r>
              <a:rPr lang="en-CA"/>
              <a:t>Domain-specific knowledge has to be integrated in the model in order to beat random classifiers, on average.</a:t>
            </a:r>
          </a:p>
          <a:p>
            <a:pPr lvl="1"/>
            <a:r>
              <a:rPr lang="en-CA"/>
              <a:t>Even slight improvements over the current approach can find a useful place in an organization – data science is not solely about Big Data and disruption!</a:t>
            </a:r>
          </a:p>
        </p:txBody>
      </p:sp>
    </p:spTree>
    <p:extLst>
      <p:ext uri="{BB962C8B-B14F-4D97-AF65-F5344CB8AC3E}">
        <p14:creationId xmlns:p14="http://schemas.microsoft.com/office/powerpoint/2010/main" val="387313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17</a:t>
            </a:fld>
            <a:endParaRPr lang="en-CA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9A6AD8-912A-CF6C-10F5-A1533D8A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Objective</a:t>
            </a:r>
          </a:p>
          <a:p>
            <a:r>
              <a:rPr lang="en-GB"/>
              <a:t>When we think of similarity at the urban level, we typically think in terms of neighbourhoods. Is there some other way to identify similar parts of a city?</a:t>
            </a:r>
          </a:p>
          <a:p>
            <a:r>
              <a:rPr lang="en-GB"/>
              <a:t>The researchers aims to draw the boundaries of </a:t>
            </a:r>
            <a:r>
              <a:rPr lang="en-GB" b="1" err="1"/>
              <a:t>livehoods</a:t>
            </a:r>
            <a:r>
              <a:rPr lang="en-GB"/>
              <a:t>, areas of similar character within a city, by using clustering models. Unlike </a:t>
            </a:r>
            <a:r>
              <a:rPr lang="en-GB" b="1"/>
              <a:t>static</a:t>
            </a:r>
            <a:r>
              <a:rPr lang="en-GB"/>
              <a:t> administrative </a:t>
            </a:r>
            <a:r>
              <a:rPr lang="en-GB" err="1"/>
              <a:t>neighborhoods</a:t>
            </a:r>
            <a:r>
              <a:rPr lang="en-GB"/>
              <a:t>, the </a:t>
            </a:r>
            <a:r>
              <a:rPr lang="en-GB" err="1"/>
              <a:t>livehoods</a:t>
            </a:r>
            <a:r>
              <a:rPr lang="en-GB"/>
              <a:t> are defined based on the </a:t>
            </a:r>
            <a:r>
              <a:rPr lang="en-GB" b="1"/>
              <a:t>habits</a:t>
            </a:r>
            <a:r>
              <a:rPr lang="en-GB"/>
              <a:t> of their inhabitants.</a:t>
            </a:r>
          </a:p>
        </p:txBody>
      </p:sp>
    </p:spTree>
    <p:extLst>
      <p:ext uri="{BB962C8B-B14F-4D97-AF65-F5344CB8AC3E}">
        <p14:creationId xmlns:p14="http://schemas.microsoft.com/office/powerpoint/2010/main" val="3007110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9A6AD8-912A-CF6C-10F5-A1533D8A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Methodology</a:t>
            </a:r>
          </a:p>
          <a:p>
            <a:r>
              <a:rPr lang="en-GB"/>
              <a:t>The authors use </a:t>
            </a:r>
            <a:r>
              <a:rPr lang="en-GB" b="1"/>
              <a:t>spectral clustering</a:t>
            </a:r>
            <a:r>
              <a:rPr lang="en-GB"/>
              <a:t> to discover </a:t>
            </a:r>
            <a:r>
              <a:rPr lang="en-GB" b="1"/>
              <a:t>distinct geographic areas</a:t>
            </a:r>
            <a:r>
              <a:rPr lang="en-GB"/>
              <a:t> of the city based on collective </a:t>
            </a:r>
            <a:r>
              <a:rPr lang="en-GB" b="1"/>
              <a:t>movement patterns</a:t>
            </a:r>
            <a:r>
              <a:rPr lang="en-GB"/>
              <a:t>. </a:t>
            </a:r>
          </a:p>
          <a:p>
            <a:r>
              <a:rPr lang="en-GB" err="1"/>
              <a:t>Livehood</a:t>
            </a:r>
            <a:r>
              <a:rPr lang="en-GB"/>
              <a:t> clusters are built as follows: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GB">
                <a:effectLst/>
              </a:rPr>
              <a:t>a </a:t>
            </a:r>
            <a:r>
              <a:rPr lang="en-GB" b="1">
                <a:effectLst/>
              </a:rPr>
              <a:t>geographic distance</a:t>
            </a:r>
            <a:r>
              <a:rPr lang="en-GB">
                <a:effectLst/>
              </a:rPr>
              <a:t> is computed based on pairs of check-in venues’ coordinates;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GB">
                <a:effectLst/>
              </a:rPr>
              <a:t>a </a:t>
            </a:r>
            <a:r>
              <a:rPr lang="en-GB" b="1">
                <a:effectLst/>
              </a:rPr>
              <a:t>social similarity</a:t>
            </a:r>
            <a:r>
              <a:rPr lang="en-GB">
                <a:effectLst/>
              </a:rPr>
              <a:t> is computed between each pair of </a:t>
            </a:r>
            <a:r>
              <a:rPr lang="en-GB" b="1">
                <a:effectLst/>
              </a:rPr>
              <a:t>venues</a:t>
            </a:r>
            <a:r>
              <a:rPr lang="en-GB">
                <a:effectLst/>
              </a:rPr>
              <a:t> using cosine measurements;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GB">
                <a:effectLst/>
              </a:rPr>
              <a:t>spectral clustering produces </a:t>
            </a:r>
            <a:r>
              <a:rPr lang="en-GB" b="1">
                <a:effectLst/>
              </a:rPr>
              <a:t>candidate </a:t>
            </a:r>
            <a:r>
              <a:rPr lang="en-GB" b="1" err="1">
                <a:effectLst/>
              </a:rPr>
              <a:t>livehoods</a:t>
            </a:r>
            <a:r>
              <a:rPr lang="en-GB">
                <a:effectLst/>
              </a:rPr>
              <a:t>;</a:t>
            </a:r>
          </a:p>
          <a:p>
            <a:pPr marL="658368" lvl="1" indent="-457200">
              <a:buFont typeface="+mj-lt"/>
              <a:buAutoNum type="arabicPeriod"/>
            </a:pPr>
            <a:r>
              <a:rPr lang="en-GB">
                <a:effectLst/>
              </a:rPr>
              <a:t>interviews are conducted with residents in order to </a:t>
            </a:r>
            <a:r>
              <a:rPr lang="en-GB" b="1">
                <a:effectLst/>
              </a:rPr>
              <a:t>explore</a:t>
            </a:r>
            <a:r>
              <a:rPr lang="en-GB">
                <a:effectLst/>
              </a:rPr>
              <a:t>, </a:t>
            </a:r>
            <a:r>
              <a:rPr lang="en-GB" b="1">
                <a:effectLst/>
              </a:rPr>
              <a:t>label</a:t>
            </a:r>
            <a:r>
              <a:rPr lang="en-GB">
                <a:effectLst/>
              </a:rPr>
              <a:t>, and </a:t>
            </a:r>
            <a:r>
              <a:rPr lang="en-GB" b="1">
                <a:effectLst/>
              </a:rPr>
              <a:t>validate</a:t>
            </a:r>
            <a:r>
              <a:rPr lang="en-GB">
                <a:effectLst/>
              </a:rPr>
              <a:t> the clusters discovered by the algorithm.</a:t>
            </a:r>
          </a:p>
        </p:txBody>
      </p:sp>
    </p:spTree>
    <p:extLst>
      <p:ext uri="{BB962C8B-B14F-4D97-AF65-F5344CB8AC3E}">
        <p14:creationId xmlns:p14="http://schemas.microsoft.com/office/powerpoint/2010/main" val="3569028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19</a:t>
            </a:fld>
            <a:endParaRPr lang="en-CA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9A6AD8-912A-CF6C-10F5-A1533D8A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Data</a:t>
            </a:r>
          </a:p>
          <a:p>
            <a:r>
              <a:rPr lang="en-GB"/>
              <a:t>The data comes from two sources, combining approximately 11 million check-ins from the dataset of Chen et al. (a recommendation site for venues based on users’ experiences) and a new dataset of 7 million Twitter check-ins downloaded between June and December of 2011.</a:t>
            </a:r>
          </a:p>
          <a:p>
            <a:r>
              <a:rPr lang="en-GB"/>
              <a:t>For each check-in, the data consists of the </a:t>
            </a:r>
            <a:r>
              <a:rPr lang="en-GB" b="1"/>
              <a:t>user ID</a:t>
            </a:r>
            <a:r>
              <a:rPr lang="en-GB"/>
              <a:t>, the </a:t>
            </a:r>
            <a:r>
              <a:rPr lang="en-GB" b="1"/>
              <a:t>time</a:t>
            </a:r>
            <a:r>
              <a:rPr lang="en-GB"/>
              <a:t>, the </a:t>
            </a:r>
            <a:r>
              <a:rPr lang="en-GB" b="1"/>
              <a:t>latitude and longitude</a:t>
            </a:r>
            <a:r>
              <a:rPr lang="en-GB"/>
              <a:t>, the </a:t>
            </a:r>
            <a:r>
              <a:rPr lang="en-GB" b="1"/>
              <a:t>name of the venue</a:t>
            </a:r>
            <a:r>
              <a:rPr lang="en-GB"/>
              <a:t>, and its </a:t>
            </a:r>
            <a:r>
              <a:rPr lang="en-GB" b="1"/>
              <a:t>category</a:t>
            </a:r>
            <a:r>
              <a:rPr lang="en-GB"/>
              <a:t>.</a:t>
            </a:r>
          </a:p>
          <a:p>
            <a:r>
              <a:rPr lang="en-GB"/>
              <a:t>In this case study, data from the city of Pittsburgh, Pennsylvania, is examined </a:t>
            </a:r>
            <a:r>
              <a:rPr lang="en-GB" i="1"/>
              <a:t>via</a:t>
            </a:r>
            <a:r>
              <a:rPr lang="en-GB"/>
              <a:t> 42,787 check-ins of 3840 users at 5349 venues.</a:t>
            </a:r>
          </a:p>
        </p:txBody>
      </p:sp>
    </p:spTree>
    <p:extLst>
      <p:ext uri="{BB962C8B-B14F-4D97-AF65-F5344CB8AC3E}">
        <p14:creationId xmlns:p14="http://schemas.microsoft.com/office/powerpoint/2010/main" val="3038020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2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Objective</a:t>
            </a:r>
          </a:p>
          <a:p>
            <a:r>
              <a:rPr lang="en-GB"/>
              <a:t>Using data from the </a:t>
            </a:r>
            <a:r>
              <a:rPr lang="en-GB" i="1"/>
              <a:t>Danish National Patient Registry</a:t>
            </a:r>
            <a:r>
              <a:rPr lang="en-GB"/>
              <a:t>, the authors sought connections between different </a:t>
            </a:r>
            <a:r>
              <a:rPr lang="en-GB" b="1"/>
              <a:t>diagnoses:</a:t>
            </a:r>
            <a:r>
              <a:rPr lang="en-GB"/>
              <a:t> how does a diagnosis at some point in time allow for the prediction of another diagnosis at a later time?</a:t>
            </a:r>
          </a:p>
        </p:txBody>
      </p:sp>
    </p:spTree>
    <p:extLst>
      <p:ext uri="{BB962C8B-B14F-4D97-AF65-F5344CB8AC3E}">
        <p14:creationId xmlns:p14="http://schemas.microsoft.com/office/powerpoint/2010/main" val="13965571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20</a:t>
            </a:fld>
            <a:endParaRPr lang="en-CA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9A6AD8-912A-CF6C-10F5-A1533D8A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Strengths and Limitations of the Approach</a:t>
            </a:r>
          </a:p>
          <a:p>
            <a:pPr lvl="1"/>
            <a:r>
              <a:rPr lang="en-GB"/>
              <a:t>The technique used in this study is </a:t>
            </a:r>
            <a:r>
              <a:rPr lang="en-GB" b="1"/>
              <a:t>agnostic</a:t>
            </a:r>
            <a:r>
              <a:rPr lang="en-GB"/>
              <a:t> towards the particular source of the data: it is not dependent on meta-knowledge about the data.</a:t>
            </a:r>
          </a:p>
          <a:p>
            <a:pPr lvl="1"/>
            <a:r>
              <a:rPr lang="en-GB"/>
              <a:t>The algorithm may be prone to “majority” bias, possibly misrepresenting/hiding minority behaviours.</a:t>
            </a:r>
          </a:p>
          <a:p>
            <a:pPr lvl="1"/>
            <a:r>
              <a:rPr lang="en-GB"/>
              <a:t>The dataset is built from a </a:t>
            </a:r>
            <a:r>
              <a:rPr lang="en-GB" b="1"/>
              <a:t>limited</a:t>
            </a:r>
            <a:r>
              <a:rPr lang="en-GB"/>
              <a:t> sample of check-ins shared on Twitter and are therefore biased towards the types of visits/locations that people typically want to share </a:t>
            </a:r>
            <a:r>
              <a:rPr lang="en-GB" b="1"/>
              <a:t>publicly</a:t>
            </a:r>
            <a:r>
              <a:rPr lang="en-GB"/>
              <a:t>.</a:t>
            </a:r>
          </a:p>
          <a:p>
            <a:pPr lvl="1"/>
            <a:r>
              <a:rPr lang="en-GB"/>
              <a:t>Tuning the clusters is non-trivial: experimenter bias may combine with “confirmation bias” of the interviewees in the validation stage – if the researchers are residents of Pittsburgh, will they see clusters when there were none?</a:t>
            </a:r>
          </a:p>
        </p:txBody>
      </p:sp>
    </p:spTree>
    <p:extLst>
      <p:ext uri="{BB962C8B-B14F-4D97-AF65-F5344CB8AC3E}">
        <p14:creationId xmlns:p14="http://schemas.microsoft.com/office/powerpoint/2010/main" val="2768488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21</a:t>
            </a:fld>
            <a:endParaRPr lang="en-CA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19A6AD8-912A-CF6C-10F5-A1533D8A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Results, Evaluation, and Validation</a:t>
            </a:r>
          </a:p>
          <a:p>
            <a:r>
              <a:rPr lang="en-GB"/>
              <a:t>Over 3 areas of the city, 9 </a:t>
            </a:r>
            <a:r>
              <a:rPr lang="en-GB" err="1"/>
              <a:t>livehoods</a:t>
            </a:r>
            <a:r>
              <a:rPr lang="en-GB"/>
              <a:t> have been identified and validated by 27 Pittsburgh residents</a:t>
            </a:r>
          </a:p>
          <a:p>
            <a:pPr lvl="1"/>
            <a:r>
              <a:rPr lang="en-GB" b="1"/>
              <a:t>Municipal </a:t>
            </a:r>
            <a:r>
              <a:rPr lang="en-GB" b="1" err="1"/>
              <a:t>Neighborhoods</a:t>
            </a:r>
            <a:r>
              <a:rPr lang="en-GB" b="1"/>
              <a:t> Borders:</a:t>
            </a:r>
            <a:r>
              <a:rPr lang="en-GB"/>
              <a:t> </a:t>
            </a:r>
            <a:r>
              <a:rPr lang="en-GB" err="1"/>
              <a:t>livehoods</a:t>
            </a:r>
            <a:r>
              <a:rPr lang="en-GB"/>
              <a:t> are dynamic, and evolve as people’s behaviours change, unlike fixed neighbourhoods set by the city government.</a:t>
            </a:r>
          </a:p>
          <a:p>
            <a:pPr lvl="1"/>
            <a:r>
              <a:rPr lang="en-GB" b="1"/>
              <a:t>Demographics:</a:t>
            </a:r>
            <a:r>
              <a:rPr lang="en-GB"/>
              <a:t> the interviews displayed strong evidence that the demographics of the residents and visitors of an area play a strong role in explaining the </a:t>
            </a:r>
            <a:r>
              <a:rPr lang="en-GB" err="1"/>
              <a:t>livehood</a:t>
            </a:r>
            <a:r>
              <a:rPr lang="en-GB"/>
              <a:t> divisions.</a:t>
            </a:r>
          </a:p>
          <a:p>
            <a:pPr lvl="1"/>
            <a:r>
              <a:rPr lang="en-GB" b="1"/>
              <a:t>Development and Resources:</a:t>
            </a:r>
            <a:r>
              <a:rPr lang="en-GB"/>
              <a:t> economic development can affect the character of an area. Similarly, the resources provided by a region has a strong influence on the people that visit it, and hence its resulting character. </a:t>
            </a:r>
          </a:p>
        </p:txBody>
      </p:sp>
    </p:spTree>
    <p:extLst>
      <p:ext uri="{BB962C8B-B14F-4D97-AF65-F5344CB8AC3E}">
        <p14:creationId xmlns:p14="http://schemas.microsoft.com/office/powerpoint/2010/main" val="2040616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2"/>
              </a:rPr>
              <a:t>The </a:t>
            </a:r>
            <a:r>
              <a:rPr lang="en-GB" sz="1200" err="1">
                <a:hlinkClick r:id="rId2"/>
              </a:rPr>
              <a:t>Livehoods</a:t>
            </a:r>
            <a:r>
              <a:rPr lang="en-GB" sz="1200">
                <a:hlinkClick r:id="rId2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22</a:t>
            </a:fld>
            <a:endParaRPr lang="en-CA"/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EAD194C2-C73E-0984-000D-A590BCCCB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984" y="791052"/>
            <a:ext cx="6481703" cy="2594582"/>
          </a:xfrm>
        </p:spPr>
      </p:pic>
      <p:pic>
        <p:nvPicPr>
          <p:cNvPr id="12" name="Picture 11" descr="Map&#10;&#10;Description automatically generated">
            <a:extLst>
              <a:ext uri="{FF2B5EF4-FFF2-40B4-BE49-F238E27FC236}">
                <a16:creationId xmlns:a16="http://schemas.microsoft.com/office/drawing/2014/main" id="{118E160E-A5AB-3299-7A69-1593DB1C3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985" y="3488956"/>
            <a:ext cx="6481706" cy="2594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691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Clustering</a:t>
            </a:r>
            <a:br>
              <a:rPr lang="en-CA" dirty="0"/>
            </a:br>
            <a:r>
              <a:rPr lang="en-CA" dirty="0"/>
              <a:t>Case Study</a:t>
            </a:r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EFDDFA1D-5041-738E-B37B-DBE6FEECCB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224" y="761226"/>
            <a:ext cx="7522250" cy="533554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 err="1"/>
              <a:t>Livehoods</a:t>
            </a:r>
            <a:endParaRPr lang="en-CA" sz="1600"/>
          </a:p>
          <a:p>
            <a:endParaRPr lang="en-CA" sz="1600"/>
          </a:p>
          <a:p>
            <a:endParaRPr lang="en-CA" sz="1600"/>
          </a:p>
          <a:p>
            <a:endParaRPr lang="en-CA" sz="1600"/>
          </a:p>
          <a:p>
            <a:pPr algn="l"/>
            <a:endParaRPr lang="en-CA" sz="1200"/>
          </a:p>
          <a:p>
            <a:pPr algn="r"/>
            <a:r>
              <a:rPr lang="en-GB" sz="1200" err="1"/>
              <a:t>Cranshaw</a:t>
            </a:r>
            <a:r>
              <a:rPr lang="en-GB" sz="1200"/>
              <a:t> </a:t>
            </a:r>
            <a:r>
              <a:rPr lang="en-GB" sz="1200" i="1"/>
              <a:t>et al.</a:t>
            </a:r>
            <a:r>
              <a:rPr lang="en-GB" sz="1200"/>
              <a:t> </a:t>
            </a:r>
            <a:br>
              <a:rPr lang="en-GB" sz="1200"/>
            </a:br>
            <a:r>
              <a:rPr lang="en-GB" sz="1200">
                <a:hlinkClick r:id="rId3"/>
              </a:rPr>
              <a:t>The </a:t>
            </a:r>
            <a:r>
              <a:rPr lang="en-GB" sz="1200" err="1">
                <a:hlinkClick r:id="rId3"/>
              </a:rPr>
              <a:t>Livehoods</a:t>
            </a:r>
            <a:r>
              <a:rPr lang="en-GB" sz="1200">
                <a:hlinkClick r:id="rId3"/>
              </a:rPr>
              <a:t> Project: Utilizing Social Media to Understand the Dynamics of a City</a:t>
            </a:r>
            <a:br>
              <a:rPr lang="en-GB" sz="1200"/>
            </a:br>
            <a:r>
              <a:rPr lang="en-GB" sz="1200" i="1"/>
              <a:t>ICWSM</a:t>
            </a:r>
            <a:r>
              <a:rPr lang="en-GB" sz="1200"/>
              <a:t>, 2012</a:t>
            </a:r>
            <a:endParaRPr lang="en-CA" sz="12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2761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3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Methodology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>
                <a:effectLst/>
              </a:rPr>
              <a:t>compute the </a:t>
            </a:r>
            <a:r>
              <a:rPr lang="en-GB" b="1">
                <a:effectLst/>
              </a:rPr>
              <a:t>strength of correlation</a:t>
            </a:r>
            <a:r>
              <a:rPr lang="en-GB">
                <a:effectLst/>
              </a:rPr>
              <a:t> for pairs of diagnoses over a 5 year interval (on a representative subset of the data)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>
                <a:effectLst/>
              </a:rPr>
              <a:t>test diagnoses pairs for </a:t>
            </a:r>
            <a:r>
              <a:rPr lang="en-GB" b="1">
                <a:effectLst/>
              </a:rPr>
              <a:t>directionality</a:t>
            </a:r>
            <a:r>
              <a:rPr lang="en-GB">
                <a:effectLst/>
              </a:rPr>
              <a:t> (one diagnosis repeatedly occurring before the other)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>
                <a:effectLst/>
              </a:rPr>
              <a:t>determine reasonable </a:t>
            </a:r>
            <a:r>
              <a:rPr lang="en-GB" b="1">
                <a:effectLst/>
              </a:rPr>
              <a:t>diagnosis trajectories</a:t>
            </a:r>
            <a:r>
              <a:rPr lang="en-GB">
                <a:effectLst/>
              </a:rPr>
              <a:t> (thoroughfares) by combining smaller (but frequent) trajectories with overlapping diagnoses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 b="1">
                <a:effectLst/>
              </a:rPr>
              <a:t>validate</a:t>
            </a:r>
            <a:r>
              <a:rPr lang="en-GB">
                <a:effectLst/>
              </a:rPr>
              <a:t> the trajectories by comparison with non-Danish data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GB" b="1">
                <a:effectLst/>
              </a:rPr>
              <a:t>cluster</a:t>
            </a:r>
            <a:r>
              <a:rPr lang="en-GB">
                <a:effectLst/>
              </a:rPr>
              <a:t> the thoroughfares to identify a small number of </a:t>
            </a:r>
            <a:r>
              <a:rPr lang="en-GB" b="1">
                <a:effectLst/>
              </a:rPr>
              <a:t>central medical conditions</a:t>
            </a:r>
            <a:r>
              <a:rPr lang="en-GB">
                <a:effectLst/>
              </a:rPr>
              <a:t> (key diagnoses) around which disease progression is organized</a:t>
            </a:r>
          </a:p>
        </p:txBody>
      </p:sp>
    </p:spTree>
    <p:extLst>
      <p:ext uri="{BB962C8B-B14F-4D97-AF65-F5344CB8AC3E}">
        <p14:creationId xmlns:p14="http://schemas.microsoft.com/office/powerpoint/2010/main" val="1818924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4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/>
              <a:t>Data</a:t>
            </a:r>
          </a:p>
          <a:p>
            <a:r>
              <a:rPr lang="en-GB"/>
              <a:t>The </a:t>
            </a:r>
            <a:r>
              <a:rPr lang="en-GB" i="1"/>
              <a:t>Danish National Patient Registry </a:t>
            </a:r>
            <a:r>
              <a:rPr lang="en-GB"/>
              <a:t>is an electronic health registry containing </a:t>
            </a:r>
            <a:r>
              <a:rPr lang="en-GB" err="1"/>
              <a:t>administra-tive</a:t>
            </a:r>
            <a:r>
              <a:rPr lang="en-GB"/>
              <a:t> information and diagnoses, covering the whole population of Denmark, including private and public hospital visits of all types: </a:t>
            </a:r>
          </a:p>
          <a:p>
            <a:pPr lvl="1"/>
            <a:r>
              <a:rPr lang="en-GB"/>
              <a:t>inpatient (overnight stay)</a:t>
            </a:r>
          </a:p>
          <a:p>
            <a:pPr lvl="1"/>
            <a:r>
              <a:rPr lang="en-GB"/>
              <a:t>outpatient (no overnight stay)</a:t>
            </a:r>
          </a:p>
          <a:p>
            <a:pPr lvl="1"/>
            <a:r>
              <a:rPr lang="en-GB"/>
              <a:t>emergency visits. </a:t>
            </a:r>
          </a:p>
          <a:p>
            <a:r>
              <a:rPr lang="en-GB"/>
              <a:t>The data set covers 15 years of such visits, from January ’96 to November ’10, and consists of 68 million records for 6.2 million patients.</a:t>
            </a:r>
          </a:p>
        </p:txBody>
      </p:sp>
    </p:spTree>
    <p:extLst>
      <p:ext uri="{BB962C8B-B14F-4D97-AF65-F5344CB8AC3E}">
        <p14:creationId xmlns:p14="http://schemas.microsoft.com/office/powerpoint/2010/main" val="2861750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5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599" y="731520"/>
            <a:ext cx="6817659" cy="5257800"/>
          </a:xfrm>
        </p:spPr>
        <p:txBody>
          <a:bodyPr/>
          <a:lstStyle/>
          <a:p>
            <a:r>
              <a:rPr lang="en-GB" b="1"/>
              <a:t>Challenges and Pitfalls</a:t>
            </a:r>
          </a:p>
          <a:p>
            <a:pPr lvl="1"/>
            <a:r>
              <a:rPr lang="en-GB"/>
              <a:t>Access to the </a:t>
            </a:r>
            <a:r>
              <a:rPr lang="en-GB" b="1"/>
              <a:t>patient registry</a:t>
            </a:r>
            <a:r>
              <a:rPr lang="en-GB"/>
              <a:t> was protected and could only be granted after approval by </a:t>
            </a:r>
            <a:r>
              <a:rPr lang="en-GB" i="1"/>
              <a:t>the National Board of Health</a:t>
            </a:r>
            <a:r>
              <a:rPr lang="en-GB"/>
              <a:t>.</a:t>
            </a:r>
          </a:p>
          <a:p>
            <a:pPr lvl="1"/>
            <a:r>
              <a:rPr lang="en-GB"/>
              <a:t>There are gender-specific differences in diagnostic trends, but many diagnoses were made predominantly in different sites, suggesting the stratifying by </a:t>
            </a:r>
            <a:r>
              <a:rPr lang="en-GB" b="1"/>
              <a:t>site</a:t>
            </a:r>
            <a:r>
              <a:rPr lang="en-GB"/>
              <a:t> as well as by </a:t>
            </a:r>
            <a:r>
              <a:rPr lang="en-GB" b="1"/>
              <a:t>gender</a:t>
            </a:r>
            <a:r>
              <a:rPr lang="en-GB"/>
              <a:t>.</a:t>
            </a:r>
          </a:p>
          <a:p>
            <a:pPr lvl="1"/>
            <a:r>
              <a:rPr lang="en-GB"/>
              <a:t>In the process of forming small diagnoses chains, they had to compute the correlations using </a:t>
            </a:r>
            <a:r>
              <a:rPr lang="en-GB" b="1"/>
              <a:t>large groups</a:t>
            </a:r>
            <a:r>
              <a:rPr lang="en-GB"/>
              <a:t> for each pair of diagnoses (1 million diagnosis pairs = 80+ million samples) to compensate for </a:t>
            </a:r>
            <a:r>
              <a:rPr lang="en-GB" b="1"/>
              <a:t>multiple testing </a:t>
            </a:r>
            <a:r>
              <a:rPr lang="en-GB"/>
              <a:t>(1000s years’ worth of CPU run time) – pre-filtering steps were used to avoid this pitfall.</a:t>
            </a:r>
          </a:p>
        </p:txBody>
      </p:sp>
    </p:spTree>
    <p:extLst>
      <p:ext uri="{BB962C8B-B14F-4D97-AF65-F5344CB8AC3E}">
        <p14:creationId xmlns:p14="http://schemas.microsoft.com/office/powerpoint/2010/main" val="3268210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6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599" y="731520"/>
            <a:ext cx="6817659" cy="5257800"/>
          </a:xfrm>
        </p:spPr>
        <p:txBody>
          <a:bodyPr/>
          <a:lstStyle/>
          <a:p>
            <a:r>
              <a:rPr lang="en-GB" b="1"/>
              <a:t>Project Summary and Results</a:t>
            </a:r>
          </a:p>
          <a:p>
            <a:r>
              <a:rPr lang="en-GB"/>
              <a:t>The dataset was reduced to </a:t>
            </a:r>
            <a:r>
              <a:rPr lang="en-GB" b="1"/>
              <a:t>1,171 significant trajectories</a:t>
            </a:r>
            <a:r>
              <a:rPr lang="en-GB"/>
              <a:t>. </a:t>
            </a:r>
          </a:p>
          <a:p>
            <a:r>
              <a:rPr lang="en-GB"/>
              <a:t>These thoroughfares were clustered into patterns centred on 5 key diagnoses for disease progression:</a:t>
            </a:r>
          </a:p>
          <a:p>
            <a:pPr lvl="1"/>
            <a:r>
              <a:rPr lang="en-GB" b="1"/>
              <a:t>diabetes</a:t>
            </a:r>
            <a:endParaRPr lang="en-GB"/>
          </a:p>
          <a:p>
            <a:pPr lvl="1"/>
            <a:r>
              <a:rPr lang="en-GB" b="1"/>
              <a:t>chronic obstructive pulmonary disease</a:t>
            </a:r>
            <a:r>
              <a:rPr lang="en-GB"/>
              <a:t> (COPD)</a:t>
            </a:r>
          </a:p>
          <a:p>
            <a:pPr lvl="1"/>
            <a:r>
              <a:rPr lang="en-GB" b="1"/>
              <a:t>cancer</a:t>
            </a:r>
            <a:endParaRPr lang="en-GB"/>
          </a:p>
          <a:p>
            <a:pPr lvl="1"/>
            <a:r>
              <a:rPr lang="en-GB" b="1"/>
              <a:t>arthritis</a:t>
            </a:r>
            <a:endParaRPr lang="en-GB"/>
          </a:p>
          <a:p>
            <a:pPr lvl="1"/>
            <a:r>
              <a:rPr lang="en-GB" b="1"/>
              <a:t>cerebrovascular disease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6294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2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7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B06B4EE-D194-2407-A486-DA845269F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599" y="731520"/>
            <a:ext cx="6817659" cy="5257800"/>
          </a:xfrm>
        </p:spPr>
        <p:txBody>
          <a:bodyPr/>
          <a:lstStyle/>
          <a:p>
            <a:r>
              <a:rPr lang="en-GB" b="1"/>
              <a:t>Project Summary and Results</a:t>
            </a:r>
          </a:p>
          <a:p>
            <a:r>
              <a:rPr lang="en-GB"/>
              <a:t>Early diagnoses for these central factors can help reduce the risk of adverse outcome linked to future diagnoses of other conditions.</a:t>
            </a:r>
          </a:p>
          <a:p>
            <a:r>
              <a:rPr lang="en-GB"/>
              <a:t>Among the specific results, the following “surprising” insights were found:</a:t>
            </a:r>
          </a:p>
          <a:p>
            <a:pPr lvl="1"/>
            <a:r>
              <a:rPr lang="en-GB"/>
              <a:t>a diagnosis of </a:t>
            </a:r>
            <a:r>
              <a:rPr lang="en-GB" err="1"/>
              <a:t>anemia</a:t>
            </a:r>
            <a:r>
              <a:rPr lang="en-GB"/>
              <a:t> is typically followed months later by the </a:t>
            </a:r>
            <a:r>
              <a:rPr lang="en-GB" b="1"/>
              <a:t>discovery of colon cancer</a:t>
            </a:r>
          </a:p>
          <a:p>
            <a:pPr lvl="1"/>
            <a:r>
              <a:rPr lang="en-GB"/>
              <a:t>a diagnosis of gout was identified as </a:t>
            </a:r>
            <a:r>
              <a:rPr lang="en-GB" b="1"/>
              <a:t>a step on the path</a:t>
            </a:r>
            <a:r>
              <a:rPr lang="en-GB"/>
              <a:t> toward eventual diagnosis of cardiovascular diseases</a:t>
            </a:r>
          </a:p>
          <a:p>
            <a:pPr lvl="1"/>
            <a:r>
              <a:rPr lang="en-GB"/>
              <a:t>COPD is </a:t>
            </a:r>
            <a:r>
              <a:rPr lang="en-GB" b="1"/>
              <a:t>under-diagnosed</a:t>
            </a:r>
            <a:r>
              <a:rPr lang="en-GB"/>
              <a:t> and </a:t>
            </a:r>
            <a:r>
              <a:rPr lang="en-GB" b="1"/>
              <a:t>under-treated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0781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Association Rules Mining Case Study</a:t>
            </a:r>
          </a:p>
        </p:txBody>
      </p:sp>
      <p:pic>
        <p:nvPicPr>
          <p:cNvPr id="7" name="Content Placeholder 6" descr="Diagram&#10;&#10;Description automatically generated">
            <a:extLst>
              <a:ext uri="{FF2B5EF4-FFF2-40B4-BE49-F238E27FC236}">
                <a16:creationId xmlns:a16="http://schemas.microsoft.com/office/drawing/2014/main" id="{B038AE06-6150-E81D-5E64-C4517C44D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826"/>
          <a:stretch/>
        </p:blipFill>
        <p:spPr>
          <a:xfrm>
            <a:off x="4413212" y="1008530"/>
            <a:ext cx="7617061" cy="515918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Danish Medical Data</a:t>
            </a:r>
          </a:p>
          <a:p>
            <a:endParaRPr lang="en-CA"/>
          </a:p>
          <a:p>
            <a:endParaRPr lang="en-CA"/>
          </a:p>
          <a:p>
            <a:endParaRPr lang="en-CA"/>
          </a:p>
          <a:p>
            <a:pPr algn="l"/>
            <a:endParaRPr lang="en-CA" sz="1200"/>
          </a:p>
          <a:p>
            <a:pPr algn="r"/>
            <a:r>
              <a:rPr lang="en-CA" sz="1200"/>
              <a:t>Jensen </a:t>
            </a:r>
            <a:r>
              <a:rPr lang="en-CA" sz="1200" i="1"/>
              <a:t>et al.</a:t>
            </a:r>
            <a:br>
              <a:rPr lang="en-CA" sz="1200" i="1"/>
            </a:br>
            <a:r>
              <a:rPr lang="en-CA" sz="1200">
                <a:hlinkClick r:id="rId3"/>
              </a:rPr>
              <a:t>Temporal disease trajectories condensed from population-wide registry data covering 6.2 million patients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 i="1"/>
              <a:t>Nature Communications</a:t>
            </a:r>
            <a:r>
              <a:rPr lang="en-CA" sz="1200"/>
              <a:t>, vol. 5, 2014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8</a:t>
            </a:fld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04D4D2-81AF-2FFE-9153-213F919B9AFE}"/>
              </a:ext>
            </a:extLst>
          </p:cNvPr>
          <p:cNvSpPr/>
          <p:nvPr/>
        </p:nvSpPr>
        <p:spPr>
          <a:xfrm>
            <a:off x="4343400" y="753035"/>
            <a:ext cx="336176" cy="533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2F6856-A3DB-454D-B07B-F0C09F0ECEF5}"/>
              </a:ext>
            </a:extLst>
          </p:cNvPr>
          <p:cNvSpPr/>
          <p:nvPr/>
        </p:nvSpPr>
        <p:spPr>
          <a:xfrm>
            <a:off x="72465" y="77215"/>
            <a:ext cx="1296000" cy="2887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53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1B4B1-07D9-C25D-DA7D-625C9875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Classification Case Study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8A161-B256-B08C-D488-A2ABDA9602A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t"/>
          <a:lstStyle/>
          <a:p>
            <a:r>
              <a:rPr lang="en-CA"/>
              <a:t>Minnesota Tax Audits</a:t>
            </a:r>
            <a:endParaRPr lang="en-CA" sz="1200"/>
          </a:p>
          <a:p>
            <a:endParaRPr lang="en-CA" sz="1200"/>
          </a:p>
          <a:p>
            <a:endParaRPr lang="en-CA" sz="1200"/>
          </a:p>
          <a:p>
            <a:endParaRPr lang="en-CA" sz="1200"/>
          </a:p>
          <a:p>
            <a:pPr algn="l"/>
            <a:endParaRPr lang="en-CA" sz="1050"/>
          </a:p>
          <a:p>
            <a:pPr algn="r"/>
            <a:r>
              <a:rPr lang="en-CA" sz="1200"/>
              <a:t>Hsu </a:t>
            </a:r>
            <a:r>
              <a:rPr lang="en-CA" sz="1200" i="1"/>
              <a:t>et al.</a:t>
            </a:r>
            <a:r>
              <a:rPr lang="en-CA" sz="1200"/>
              <a:t> </a:t>
            </a:r>
            <a:br>
              <a:rPr lang="en-CA" sz="1200"/>
            </a:br>
            <a:r>
              <a:rPr lang="en-CA" sz="1200">
                <a:hlinkClick r:id="rId2"/>
              </a:rPr>
              <a:t>Data Mining Based Tax Audit Selection: A Case Study of a Pilot Project at the Minnesota Department of Revenue</a:t>
            </a:r>
            <a:br>
              <a:rPr lang="en-CA" sz="1200"/>
            </a:br>
            <a:r>
              <a:rPr lang="en-CA" sz="1200" i="1"/>
              <a:t>Real World Data Mining Applications</a:t>
            </a:r>
            <a:r>
              <a:rPr lang="en-CA" sz="1200"/>
              <a:t>, 2015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CC886-7CFE-13C7-3D4C-996C3E3967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D63F5A6-AD82-4E1E-87F7-CE90DE510401}" type="slidenum">
              <a:rPr lang="en-CA" smtClean="0"/>
              <a:pPr/>
              <a:t>9</a:t>
            </a:fld>
            <a:endParaRPr lang="en-CA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1B1C7F-CA06-DEEA-3A1A-A7C233A02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Objective</a:t>
            </a:r>
          </a:p>
          <a:p>
            <a:r>
              <a:rPr lang="en-CA"/>
              <a:t>The U.S. Internal Revenue Service (IRS) estimated that there were large gaps between </a:t>
            </a:r>
            <a:r>
              <a:rPr lang="en-CA" b="1"/>
              <a:t>revenue owed</a:t>
            </a:r>
            <a:r>
              <a:rPr lang="en-CA"/>
              <a:t> and </a:t>
            </a:r>
            <a:r>
              <a:rPr lang="en-CA" b="1"/>
              <a:t>revenue collected</a:t>
            </a:r>
            <a:r>
              <a:rPr lang="en-CA"/>
              <a:t> for 2001 and for 2006. </a:t>
            </a:r>
          </a:p>
          <a:p>
            <a:r>
              <a:rPr lang="en-CA"/>
              <a:t>Using </a:t>
            </a:r>
            <a:r>
              <a:rPr lang="en-CA" err="1"/>
              <a:t>DoR</a:t>
            </a:r>
            <a:r>
              <a:rPr lang="en-CA"/>
              <a:t> data, the authors sought to increase </a:t>
            </a:r>
            <a:r>
              <a:rPr lang="en-CA" b="1"/>
              <a:t>efficiency</a:t>
            </a:r>
            <a:r>
              <a:rPr lang="en-CA"/>
              <a:t> in the audit selection process and to </a:t>
            </a:r>
            <a:r>
              <a:rPr lang="en-CA" b="1"/>
              <a:t>reduce the gap</a:t>
            </a:r>
            <a:r>
              <a:rPr lang="en-CA"/>
              <a:t> between revenue owed and revenue collected.</a:t>
            </a:r>
          </a:p>
        </p:txBody>
      </p:sp>
    </p:spTree>
    <p:extLst>
      <p:ext uri="{BB962C8B-B14F-4D97-AF65-F5344CB8AC3E}">
        <p14:creationId xmlns:p14="http://schemas.microsoft.com/office/powerpoint/2010/main" val="345160160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Custom Design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8e51f69-d585-4695-9488-9f1e0dda2451">
      <Terms xmlns="http://schemas.microsoft.com/office/infopath/2007/PartnerControls"/>
    </lcf76f155ced4ddcb4097134ff3c332f>
    <TaxCatchAll xmlns="8af2e75b-a049-4411-93ed-ab3193f50e0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13" ma:contentTypeDescription="Create a new document." ma:contentTypeScope="" ma:versionID="0b490748f079ae88b68d0b45c00d4d5e">
  <xsd:schema xmlns:xsd="http://www.w3.org/2001/XMLSchema" xmlns:xs="http://www.w3.org/2001/XMLSchema" xmlns:p="http://schemas.microsoft.com/office/2006/metadata/properties" xmlns:ns2="48e51f69-d585-4695-9488-9f1e0dda2451" xmlns:ns3="8af2e75b-a049-4411-93ed-ab3193f50e08" targetNamespace="http://schemas.microsoft.com/office/2006/metadata/properties" ma:root="true" ma:fieldsID="fb0a8822ad2523c0ac6614f4b86ca9cc" ns2:_="" ns3:_="">
    <xsd:import namespace="48e51f69-d585-4695-9488-9f1e0dda2451"/>
    <xsd:import namespace="8af2e75b-a049-4411-93ed-ab3193f50e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Image Tags" ma:readOnly="false" ma:fieldId="{5cf76f15-5ced-4ddc-b409-7134ff3c332f}" ma:taxonomyMulti="true" ma:sspId="697c125e-d6d8-4378-9252-3cf41b42e99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f2e75b-a049-4411-93ed-ab3193f50e08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cfb195f3-8cc8-4cd2-8a7d-b59319b37a0f}" ma:internalName="TaxCatchAll" ma:showField="CatchAllData" ma:web="8af2e75b-a049-4411-93ed-ab3193f50e0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C093B0-B963-4147-BB37-8CFE8F4C469A}">
  <ds:schemaRefs>
    <ds:schemaRef ds:uri="http://schemas.microsoft.com/office/2006/metadata/properties"/>
    <ds:schemaRef ds:uri="http://schemas.microsoft.com/office/2006/documentManagement/types"/>
    <ds:schemaRef ds:uri="48e51f69-d585-4695-9488-9f1e0dda2451"/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8af2e75b-a049-4411-93ed-ab3193f50e08"/>
  </ds:schemaRefs>
</ds:datastoreItem>
</file>

<file path=customXml/itemProps2.xml><?xml version="1.0" encoding="utf-8"?>
<ds:datastoreItem xmlns:ds="http://schemas.openxmlformats.org/officeDocument/2006/customXml" ds:itemID="{26A05BCB-4BD5-4E19-83F2-9813B60A90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812DC58-4B46-4EAD-8C98-5CA422724D76}">
  <ds:schemaRefs>
    <ds:schemaRef ds:uri="48e51f69-d585-4695-9488-9f1e0dda2451"/>
    <ds:schemaRef ds:uri="8af2e75b-a049-4411-93ed-ab3193f50e0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</TotalTime>
  <Words>2268</Words>
  <Application>Microsoft Macintosh PowerPoint</Application>
  <PresentationFormat>Widescreen</PresentationFormat>
  <Paragraphs>261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Dagny OT</vt:lpstr>
      <vt:lpstr>Myriad Pro Light</vt:lpstr>
      <vt:lpstr>Wingdings</vt:lpstr>
      <vt:lpstr>Wingdings 2</vt:lpstr>
      <vt:lpstr>Retrospect</vt:lpstr>
      <vt:lpstr>Custom Design</vt:lpstr>
      <vt:lpstr>Machine Learning Case Studies</vt:lpstr>
      <vt:lpstr>Association Rules Mining Case Study</vt:lpstr>
      <vt:lpstr>Association Rules Mining Case Study</vt:lpstr>
      <vt:lpstr>Association Rules Mining Case Study</vt:lpstr>
      <vt:lpstr>Association Rules Mining Case Study</vt:lpstr>
      <vt:lpstr>Association Rules Mining Case Study</vt:lpstr>
      <vt:lpstr>Association Rules Mining Case Study</vt:lpstr>
      <vt:lpstr>Association Rules Mining Case Study</vt:lpstr>
      <vt:lpstr>Classification Case Study</vt:lpstr>
      <vt:lpstr>Classification Case Study</vt:lpstr>
      <vt:lpstr>Classification Case Study</vt:lpstr>
      <vt:lpstr>Classification Case Study</vt:lpstr>
      <vt:lpstr>Classification Case Study</vt:lpstr>
      <vt:lpstr>Classification Case Study</vt:lpstr>
      <vt:lpstr>Classification Case Study</vt:lpstr>
      <vt:lpstr>Classification Case Study</vt:lpstr>
      <vt:lpstr>Clustering Case Study</vt:lpstr>
      <vt:lpstr>Clustering Case Study</vt:lpstr>
      <vt:lpstr>Clustering Case Study</vt:lpstr>
      <vt:lpstr>Clustering Case Study</vt:lpstr>
      <vt:lpstr>Clustering Case Study</vt:lpstr>
      <vt:lpstr>Clustering Case Study</vt:lpstr>
      <vt:lpstr>Clustering Case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Boily</dc:creator>
  <cp:lastModifiedBy>Patrick Boily</cp:lastModifiedBy>
  <cp:revision>5</cp:revision>
  <dcterms:created xsi:type="dcterms:W3CDTF">2022-07-08T13:22:05Z</dcterms:created>
  <dcterms:modified xsi:type="dcterms:W3CDTF">2023-04-12T15:22:36Z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0x010100253ED812A0AE6A4E81789DE74F5D340F</vt:lpwstr>
  </property>
  <property fmtid="{D5CDD505-2E9C-101B-9397-08002B2CF9AE}" pid="3" name="MediaServiceImageTags">
    <vt:lpwstr/>
  </property>
</Properties>
</file>